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458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79" r:id="rId23"/>
    <p:sldId id="480" r:id="rId24"/>
    <p:sldId id="481" r:id="rId25"/>
    <p:sldId id="482" r:id="rId26"/>
    <p:sldId id="483" r:id="rId27"/>
    <p:sldId id="4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5EAD5-A81A-40FA-A0A6-50D55FE6355A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D4DBF5-15C3-4BEC-811D-888EB67A9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5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641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91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63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545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95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44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98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27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65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2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45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80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39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9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2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8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20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34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38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7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02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7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8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16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1A37EC-6E2D-457B-BA5B-EF2991006E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3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8760-7072-7B90-9225-D943E0146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9C3E7-2EAF-0131-AEBB-D2969808E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9118C-7D95-4913-1265-91B3D1A69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B927B-D900-E891-7013-8D947FB2F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488A-0AD0-1AC3-507F-F77EEE49F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4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36424-B188-8CC4-B7FC-ADA5D3CD8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0674D1-3475-F426-894B-4A07455E8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A14E7-0DA7-6CFB-4DAA-714367AD5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81845-0E01-4679-208D-E5B7D229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37267-1F02-9C86-E556-71ADB7F9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D0DD11-8ED9-F0EF-EBD7-C9BE000D47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1B6F6-0AB8-C1E1-4F79-D8F393ED7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D5E2-A70F-868F-99AD-1CAAC933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951D4-478F-5830-2871-C5E9C3CE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FC380-0E8B-8ECE-DC16-29CC9E4B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4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4DE64-0630-2928-41C1-0ED48C1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FD712-AE8C-9002-A5A4-21A1AF3D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5131E-C29D-4479-3102-51FD184E5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B4798-AEF7-AB59-2901-B39798555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4FE45-DD4A-0799-5870-3B437096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396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2E4C7-B96E-7587-F161-71579B1B3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B35EE-AC70-1601-626C-ED7DF4DE14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A0DDB-4D82-1B8D-A867-1E8D96E2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1DA26-2394-8723-0548-3C32B9618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CA481-FE9B-0B64-E19D-DFB8C388A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82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39618-137F-F913-B6DD-698C154B7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42AF-78CF-3EBE-775F-F2B4102BE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79803B-7F0B-E851-7526-4519D2AC7C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468E6-44E9-D180-6502-C00D6A436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A52ED-6EB9-09A7-D900-63E45F5B9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B66C6-57D7-E240-6DCC-889F1FAA4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4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1FAF-AD4E-A6DB-34F2-17519572E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35B0B-CA35-2AF2-FF0E-809F138B5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98B81-3D7F-2B3E-FE6B-6D1694C33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BE3F14-6473-1A12-2822-7C093E46B9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B722B-F133-DB65-1B70-F31B2DA3A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0E5F2-1F8C-4C24-C6CB-5F4B7C5F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D04B91-FDC8-28DF-3892-AC18FB32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335F85-044F-A39D-4863-F0D8CCCEB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35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E3DF-27B2-6A67-C881-FD5183EF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BD471-7F60-9742-F279-157A5263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2B320-DBAC-2B50-38E6-CEF27A28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3ED9D-ED2F-FBC0-9910-04B965887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0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3EE5D-2F30-C9DD-BE36-E62FF3A5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A637D5-F13E-2DEF-AFC8-450FF15D9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D023C-5682-1AB5-A2DE-F33E8FBD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0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DC1E9-2F89-041C-0BA3-E299FCC4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E846-0D49-2677-C18F-3E2C34FE20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E49B2-2BBB-274E-555D-AC396B316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7AA64-37D5-39A3-8DF2-267C2F07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4457E-E992-B622-0E0F-478AC616F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776D37-F153-06CD-7942-90CB113A0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19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4B69-F0B2-140B-709B-CD467E189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5CCD2-959D-720D-19B7-AA73A7AB9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412BB-D624-C2E9-45FB-7217B20C4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4B9BCA-6F48-D673-C159-2CAFDABB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90079-9AE8-FB26-8C77-397B4FA5A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E1FDD9-254C-BA91-1526-2B90E32B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149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4C5C4-4220-4167-D306-0DBD63E73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C7F8F-893B-7E9E-73E3-ED0269C1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16FA-4A0F-AC96-368C-979554938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7FE9B-822E-49B7-B49C-F4F825F4B527}" type="datetimeFigureOut">
              <a:rPr lang="en-US" smtClean="0"/>
              <a:t>2/25/2024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4174-F122-2043-716A-624C26F5F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5B40F-DC50-066E-6780-4782431E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4084-6B74-426E-B480-B822C60FD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58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1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t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8.wdp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63.png"/><Relationship Id="rId4" Type="http://schemas.microsoft.com/office/2007/relationships/hdphoto" Target="../media/hdphoto9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66.png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69.png"/><Relationship Id="rId4" Type="http://schemas.microsoft.com/office/2007/relationships/hdphoto" Target="../media/hdphoto1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72.png"/><Relationship Id="rId4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tif"/><Relationship Id="rId4" Type="http://schemas.microsoft.com/office/2007/relationships/hdphoto" Target="../media/hdphoto17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tif"/><Relationship Id="rId4" Type="http://schemas.microsoft.com/office/2007/relationships/hdphoto" Target="../media/hdphoto18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tif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night, outdoor object, dark&#10;&#10;Description automatically generated">
            <a:extLst>
              <a:ext uri="{FF2B5EF4-FFF2-40B4-BE49-F238E27FC236}">
                <a16:creationId xmlns:a16="http://schemas.microsoft.com/office/drawing/2014/main" id="{6899892F-A26D-4F14-BFC7-7698D8006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25" y="2331580"/>
            <a:ext cx="3410100" cy="3445560"/>
          </a:xfrm>
          <a:prstGeom prst="rect">
            <a:avLst/>
          </a:prstGeom>
        </p:spPr>
      </p:pic>
      <p:pic>
        <p:nvPicPr>
          <p:cNvPr id="5" name="Picture 4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BE46D9A9-C510-4B64-9F07-D20A423CF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255" y="2333256"/>
            <a:ext cx="3410100" cy="3445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530 (Ex: 415; Large: 115)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145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EB565-0CA8-FFBA-8287-4C1B97F968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76" t="15432" r="58999" b="13072"/>
          <a:stretch/>
        </p:blipFill>
        <p:spPr>
          <a:xfrm>
            <a:off x="427741" y="2218157"/>
            <a:ext cx="4222028" cy="35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44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4DC1E70-E83E-4B54-9514-B7F61FD6D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60204"/>
            <a:ext cx="3410104" cy="3445564"/>
          </a:xfrm>
          <a:prstGeom prst="rect">
            <a:avLst/>
          </a:prstGeom>
        </p:spPr>
      </p:pic>
      <p:pic>
        <p:nvPicPr>
          <p:cNvPr id="7" name="Picture 6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7B8A024D-E2BB-4DD7-91E4-75F903118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10" y="2280238"/>
            <a:ext cx="3410104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32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858 (Ex: 413; Large: 445)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298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286B15-6955-13BD-4655-61EE544103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9" t="16264" r="58542" b="12346"/>
          <a:stretch/>
        </p:blipFill>
        <p:spPr>
          <a:xfrm>
            <a:off x="284724" y="2238103"/>
            <a:ext cx="4299038" cy="351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5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379D3A85-2BE4-4BD8-8001-BD01869B0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0952"/>
            <a:ext cx="3416123" cy="3451646"/>
          </a:xfrm>
          <a:prstGeom prst="rect">
            <a:avLst/>
          </a:prstGeom>
        </p:spPr>
      </p:pic>
      <p:pic>
        <p:nvPicPr>
          <p:cNvPr id="27" name="Picture 26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C84E05C3-F400-4793-BC4C-A5083DE98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5" y="2330952"/>
            <a:ext cx="3416123" cy="34516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33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191 (Ex: 171; Large: 20)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DFED0-3B44-C247-213C-467A1486F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92" t="16116" r="57813" b="9911"/>
          <a:stretch/>
        </p:blipFill>
        <p:spPr>
          <a:xfrm>
            <a:off x="192316" y="2187888"/>
            <a:ext cx="4348485" cy="363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93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hite, night, star, dark&#10;&#10;Description automatically generated">
            <a:extLst>
              <a:ext uri="{FF2B5EF4-FFF2-40B4-BE49-F238E27FC236}">
                <a16:creationId xmlns:a16="http://schemas.microsoft.com/office/drawing/2014/main" id="{9EFCD97D-2CD5-43E9-A1DC-552FBBE66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10" y="2281808"/>
            <a:ext cx="3404123" cy="3445564"/>
          </a:xfrm>
          <a:prstGeom prst="rect">
            <a:avLst/>
          </a:prstGeom>
        </p:spPr>
      </p:pic>
      <p:pic>
        <p:nvPicPr>
          <p:cNvPr id="6" name="Picture 5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13487811-EDE9-460C-BBE7-2449889C3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48" y="2280238"/>
            <a:ext cx="3404123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956 (Ex: 413; Large: 352)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362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8%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ACE0A-C074-073B-BB8C-8E621526C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0" t="16264" r="58125" b="10065"/>
          <a:stretch/>
        </p:blipFill>
        <p:spPr>
          <a:xfrm>
            <a:off x="232928" y="2280238"/>
            <a:ext cx="4243922" cy="34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8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747AE9A7-C6B2-4C3B-9B92-51F34E295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205" y="2306309"/>
            <a:ext cx="3416121" cy="3451644"/>
          </a:xfrm>
          <a:prstGeom prst="rect">
            <a:avLst/>
          </a:prstGeom>
        </p:spPr>
      </p:pic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96BF09E-DD23-4A54-9E8A-890719C9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7072"/>
            <a:ext cx="3416122" cy="34516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35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134 (Ex: 103; Large: 31)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BB7B0-73C6-3F6A-2139-207A57C9AF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99" t="16116" r="57813" b="12654"/>
          <a:stretch/>
        </p:blipFill>
        <p:spPr>
          <a:xfrm>
            <a:off x="308732" y="2400803"/>
            <a:ext cx="4134427" cy="334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hite, outdoor object, star&#10;&#10;Description automatically generated">
            <a:extLst>
              <a:ext uri="{FF2B5EF4-FFF2-40B4-BE49-F238E27FC236}">
                <a16:creationId xmlns:a16="http://schemas.microsoft.com/office/drawing/2014/main" id="{E506D338-0D2B-45FD-9AC8-6494991F4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00" y="2354066"/>
            <a:ext cx="3404264" cy="3445564"/>
          </a:xfrm>
          <a:prstGeom prst="rect">
            <a:avLst/>
          </a:prstGeom>
        </p:spPr>
      </p:pic>
      <p:pic>
        <p:nvPicPr>
          <p:cNvPr id="7" name="Picture 6" descr="A picture containing night, star, dark, night sky&#10;&#10;Description automatically generated">
            <a:extLst>
              <a:ext uri="{FF2B5EF4-FFF2-40B4-BE49-F238E27FC236}">
                <a16:creationId xmlns:a16="http://schemas.microsoft.com/office/drawing/2014/main" id="{4F550EFA-BB94-46C4-BF25-446D4FA46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86" y="2342741"/>
            <a:ext cx="3404264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522 (Ex: 301; Large: 221)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lower CI of stage 1 (950-1558) </a:t>
            </a:r>
          </a:p>
          <a:p>
            <a:r>
              <a:rPr lang="en-US" dirty="0"/>
              <a:t>              	             After wash count slightly low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1FBF46-80CC-C21F-EADA-3E0D07F42C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33" t="16264" r="58542" b="12654"/>
          <a:stretch/>
        </p:blipFill>
        <p:spPr>
          <a:xfrm>
            <a:off x="335050" y="2262921"/>
            <a:ext cx="4331171" cy="362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14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night, dark, night sky&#10;&#10;Description automatically generated">
            <a:extLst>
              <a:ext uri="{FF2B5EF4-FFF2-40B4-BE49-F238E27FC236}">
                <a16:creationId xmlns:a16="http://schemas.microsoft.com/office/drawing/2014/main" id="{5B02F0EE-7ED4-47CE-A023-2E7B51A5F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13" y="2333256"/>
            <a:ext cx="3404123" cy="3445564"/>
          </a:xfrm>
          <a:prstGeom prst="rect">
            <a:avLst/>
          </a:prstGeom>
        </p:spPr>
      </p:pic>
      <p:pic>
        <p:nvPicPr>
          <p:cNvPr id="7" name="Picture 6" descr="A picture containing outdoor object, night, star&#10;&#10;Description automatically generated">
            <a:extLst>
              <a:ext uri="{FF2B5EF4-FFF2-40B4-BE49-F238E27FC236}">
                <a16:creationId xmlns:a16="http://schemas.microsoft.com/office/drawing/2014/main" id="{4199B028-2DCE-4FE8-96B5-94F415647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66" y="2333256"/>
            <a:ext cx="3404123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497 (Ex: 259; Large: 238)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170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20BCB-5C9C-C5ED-9077-ED442C86F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1" t="16264" r="58542" b="12346"/>
          <a:stretch/>
        </p:blipFill>
        <p:spPr>
          <a:xfrm>
            <a:off x="357471" y="2312795"/>
            <a:ext cx="4096753" cy="332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11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9D7BC245-F3E6-4B06-83D3-5D5BF99EF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60" y="2333256"/>
            <a:ext cx="3410104" cy="3445564"/>
          </a:xfrm>
          <a:prstGeom prst="rect">
            <a:avLst/>
          </a:prstGeom>
        </p:spPr>
      </p:pic>
      <p:pic>
        <p:nvPicPr>
          <p:cNvPr id="7" name="Picture 6" descr="A picture containing outdoor, night sky&#10;&#10;Description automatically generated">
            <a:extLst>
              <a:ext uri="{FF2B5EF4-FFF2-40B4-BE49-F238E27FC236}">
                <a16:creationId xmlns:a16="http://schemas.microsoft.com/office/drawing/2014/main" id="{900F3161-3486-42C0-8BD9-97A7FF650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3000"/>
                    </a14:imgEffect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4515"/>
            <a:ext cx="3410105" cy="344556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956 (Ex: 413; Large: 352)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362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slightly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99B5DC-C04C-9AD0-2D4D-695D9CB201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67" t="16264" r="58854" b="12654"/>
          <a:stretch/>
        </p:blipFill>
        <p:spPr>
          <a:xfrm>
            <a:off x="220114" y="2275919"/>
            <a:ext cx="4281369" cy="348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499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outdoor object, dark, night sky&#10;&#10;Description automatically generated">
            <a:extLst>
              <a:ext uri="{FF2B5EF4-FFF2-40B4-BE49-F238E27FC236}">
                <a16:creationId xmlns:a16="http://schemas.microsoft.com/office/drawing/2014/main" id="{92EA01A9-5212-4093-B3F9-5FAA8E6D9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328" y="2276191"/>
            <a:ext cx="3416123" cy="3451646"/>
          </a:xfrm>
          <a:prstGeom prst="rect">
            <a:avLst/>
          </a:prstGeom>
        </p:spPr>
      </p:pic>
      <p:pic>
        <p:nvPicPr>
          <p:cNvPr id="4" name="Picture 3" descr="A picture containing outdoor object, star, dark, night&#10;&#10;Description automatically generated">
            <a:extLst>
              <a:ext uri="{FF2B5EF4-FFF2-40B4-BE49-F238E27FC236}">
                <a16:creationId xmlns:a16="http://schemas.microsoft.com/office/drawing/2014/main" id="{814573B5-619D-49A5-84CB-56992BF0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76191"/>
            <a:ext cx="3416123" cy="34516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 (Ex: 11; Large: 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B0C1C0-7431-456D-7B93-719CEA471B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728" t="17808" r="58647" b="12346"/>
          <a:stretch/>
        </p:blipFill>
        <p:spPr>
          <a:xfrm>
            <a:off x="356549" y="2330952"/>
            <a:ext cx="4191359" cy="345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79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night sky&#10;&#10;Description automatically generated">
            <a:extLst>
              <a:ext uri="{FF2B5EF4-FFF2-40B4-BE49-F238E27FC236}">
                <a16:creationId xmlns:a16="http://schemas.microsoft.com/office/drawing/2014/main" id="{DA23D1CD-2F5E-4C48-9F0A-275EBCD7AE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33" y="2348643"/>
            <a:ext cx="3410106" cy="3445567"/>
          </a:xfrm>
          <a:prstGeom prst="rect">
            <a:avLst/>
          </a:prstGeom>
        </p:spPr>
      </p:pic>
      <p:pic>
        <p:nvPicPr>
          <p:cNvPr id="6" name="Picture 5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E4C1B11-112E-4FED-BF6F-868A1E553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"/>
                    </a14:imgEffect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761" y="2343395"/>
            <a:ext cx="3410106" cy="34455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1006 (Ex: 628; Large: 378)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187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F6CFE-409C-C323-0FE8-FEF9D0E4DC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67" t="16264" r="58542" b="12346"/>
          <a:stretch/>
        </p:blipFill>
        <p:spPr>
          <a:xfrm>
            <a:off x="301717" y="2247003"/>
            <a:ext cx="4379507" cy="354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7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9CFB54-09D9-4458-993B-DE50C46E3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8306"/>
            <a:ext cx="3410106" cy="3445566"/>
          </a:xfrm>
          <a:prstGeom prst="rect">
            <a:avLst/>
          </a:prstGeom>
        </p:spPr>
      </p:pic>
      <p:pic>
        <p:nvPicPr>
          <p:cNvPr id="6" name="Picture 5" descr="A starry night sky&#10;&#10;Description automatically generated with low confidence">
            <a:extLst>
              <a:ext uri="{FF2B5EF4-FFF2-40B4-BE49-F238E27FC236}">
                <a16:creationId xmlns:a16="http://schemas.microsoft.com/office/drawing/2014/main" id="{69E81791-7A72-43F8-9598-98897C6B8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220" y="2301279"/>
            <a:ext cx="3410106" cy="344556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1204 (Ex: 966; Large: 238)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266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D2B12-FDFF-DD7D-67CC-2323E559E9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9" t="16264" r="58646" b="12346"/>
          <a:stretch/>
        </p:blipFill>
        <p:spPr>
          <a:xfrm>
            <a:off x="354132" y="2278306"/>
            <a:ext cx="4089400" cy="335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5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utdoor object, star, night, night sky&#10;&#10;Description automatically generated">
            <a:extLst>
              <a:ext uri="{FF2B5EF4-FFF2-40B4-BE49-F238E27FC236}">
                <a16:creationId xmlns:a16="http://schemas.microsoft.com/office/drawing/2014/main" id="{C1FBE612-1B3F-4B8E-9B0D-37646AAC4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61" y="2347035"/>
            <a:ext cx="3410100" cy="3445560"/>
          </a:xfrm>
          <a:prstGeom prst="rect">
            <a:avLst/>
          </a:prstGeom>
        </p:spPr>
      </p:pic>
      <p:pic>
        <p:nvPicPr>
          <p:cNvPr id="19" name="Picture 18" descr="A picture containing night, star, dark, night sky&#10;&#10;Description automatically generated">
            <a:extLst>
              <a:ext uri="{FF2B5EF4-FFF2-40B4-BE49-F238E27FC236}">
                <a16:creationId xmlns:a16="http://schemas.microsoft.com/office/drawing/2014/main" id="{175C46E8-E397-46CC-A5B4-C1651F1B70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84" y="2333256"/>
            <a:ext cx="3410100" cy="344556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24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1836 (Ex: 1290; Large: 546)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409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D832C-5159-C8CF-DAC3-57CB25008C0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71" t="16264" r="58750" b="13581"/>
          <a:stretch/>
        </p:blipFill>
        <p:spPr>
          <a:xfrm>
            <a:off x="249163" y="2284881"/>
            <a:ext cx="4321981" cy="34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3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 object, star, night sky&#10;&#10;Description automatically generated">
            <a:extLst>
              <a:ext uri="{FF2B5EF4-FFF2-40B4-BE49-F238E27FC236}">
                <a16:creationId xmlns:a16="http://schemas.microsoft.com/office/drawing/2014/main" id="{39A817FB-0215-492A-BE05-50327A9C05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290958"/>
            <a:ext cx="3416124" cy="3451647"/>
          </a:xfrm>
          <a:prstGeom prst="rect">
            <a:avLst/>
          </a:prstGeom>
        </p:spPr>
      </p:pic>
      <p:pic>
        <p:nvPicPr>
          <p:cNvPr id="3" name="Picture 2" descr="A picture containing star, outdoor object, dark, night&#10;&#10;Description automatically generated">
            <a:extLst>
              <a:ext uri="{FF2B5EF4-FFF2-40B4-BE49-F238E27FC236}">
                <a16:creationId xmlns:a16="http://schemas.microsoft.com/office/drawing/2014/main" id="{256387BF-70F8-4504-8851-804744C76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90958"/>
            <a:ext cx="3416124" cy="345164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42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94 (Ex: 73; Large: 21)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20B27-36E0-A0B6-1DDE-A4A3E6E137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500" t="16116" r="57917" b="13272"/>
          <a:stretch/>
        </p:blipFill>
        <p:spPr>
          <a:xfrm>
            <a:off x="252580" y="2250435"/>
            <a:ext cx="4348484" cy="35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00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outdoor object, night sky&#10;&#10;Description automatically generated">
            <a:extLst>
              <a:ext uri="{FF2B5EF4-FFF2-40B4-BE49-F238E27FC236}">
                <a16:creationId xmlns:a16="http://schemas.microsoft.com/office/drawing/2014/main" id="{BE2AAC6F-BBA8-4C54-B128-4D5619283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986" y="2338618"/>
            <a:ext cx="3415915" cy="3445567"/>
          </a:xfrm>
          <a:prstGeom prst="rect">
            <a:avLst/>
          </a:prstGeom>
        </p:spPr>
      </p:pic>
      <p:pic>
        <p:nvPicPr>
          <p:cNvPr id="4" name="Picture 3" descr="A black and white image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FF2EC1F8-960C-4748-ADF3-479D5F44A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88" y="2333256"/>
            <a:ext cx="3415915" cy="344556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43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751 (Ex: 532; Large: 189)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288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4CBC7-25FC-0470-C787-2AFA8BDE60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3" t="16264" r="58438" b="12963"/>
          <a:stretch/>
        </p:blipFill>
        <p:spPr>
          <a:xfrm>
            <a:off x="175291" y="2286652"/>
            <a:ext cx="4279900" cy="346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89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37AA4D18-797F-437C-A370-CBECBA4F0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55" y="2290958"/>
            <a:ext cx="3410274" cy="34516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44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50 (Ex: 31; Large: 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higher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5" name="Picture 4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9C436AF3-B244-4F40-8B18-E2E8E9DA92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2000"/>
                    </a14:imgEffect>
                    <a14:imgEffect>
                      <a14:brightnessContrast brigh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243" y="2290958"/>
            <a:ext cx="3410273" cy="34398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0F3DBB-8EB3-98DC-1289-B6D13BA608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813" t="16116" r="57709" b="12346"/>
          <a:stretch/>
        </p:blipFill>
        <p:spPr>
          <a:xfrm>
            <a:off x="532164" y="2290958"/>
            <a:ext cx="4142783" cy="339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3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, outdoor object, dark, night sky&#10;&#10;Description automatically generated">
            <a:extLst>
              <a:ext uri="{FF2B5EF4-FFF2-40B4-BE49-F238E27FC236}">
                <a16:creationId xmlns:a16="http://schemas.microsoft.com/office/drawing/2014/main" id="{AD924669-67E3-41A4-B998-5B062B017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31" y="2423650"/>
            <a:ext cx="3410108" cy="3445568"/>
          </a:xfrm>
          <a:prstGeom prst="rect">
            <a:avLst/>
          </a:prstGeom>
        </p:spPr>
      </p:pic>
      <p:pic>
        <p:nvPicPr>
          <p:cNvPr id="6" name="Picture 5" descr="A picture containing star, outdoor object, night sky, night&#10;&#10;Description automatically generated">
            <a:extLst>
              <a:ext uri="{FF2B5EF4-FFF2-40B4-BE49-F238E27FC236}">
                <a16:creationId xmlns:a16="http://schemas.microsoft.com/office/drawing/2014/main" id="{AE7600E0-D2B4-41E3-A865-FFE117664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080" y="2390213"/>
            <a:ext cx="3410108" cy="34455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1526 (Ex: 1186; Large: 340)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362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05A7-C732-4910-70F8-ED98C12EB9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771" t="16264" r="58021" b="12346"/>
          <a:stretch/>
        </p:blipFill>
        <p:spPr>
          <a:xfrm>
            <a:off x="231152" y="2423650"/>
            <a:ext cx="4319909" cy="344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5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star, slope&#10;&#10;Description automatically generated">
            <a:extLst>
              <a:ext uri="{FF2B5EF4-FFF2-40B4-BE49-F238E27FC236}">
                <a16:creationId xmlns:a16="http://schemas.microsoft.com/office/drawing/2014/main" id="{061FF390-547F-4FCD-AF35-DE11BE4711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7"/>
          <a:stretch/>
        </p:blipFill>
        <p:spPr>
          <a:xfrm>
            <a:off x="8428786" y="2333255"/>
            <a:ext cx="3415966" cy="3398814"/>
          </a:xfrm>
          <a:prstGeom prst="rect">
            <a:avLst/>
          </a:prstGeom>
        </p:spPr>
      </p:pic>
      <p:pic>
        <p:nvPicPr>
          <p:cNvPr id="6" name="Picture 5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EB153705-EF6E-44FF-BA4D-A965764C85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7"/>
          <a:stretch/>
        </p:blipFill>
        <p:spPr>
          <a:xfrm>
            <a:off x="4814698" y="2326988"/>
            <a:ext cx="3415966" cy="339881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46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639 (Ex: 539; Large: 100)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 195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056F2A-8F76-5F0C-F71C-1DB4A32D8C4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00" t="15123" r="58125" b="12963"/>
          <a:stretch/>
        </p:blipFill>
        <p:spPr>
          <a:xfrm>
            <a:off x="421290" y="2257810"/>
            <a:ext cx="4029860" cy="33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1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star, outdoor object, night&#10;&#10;Description automatically generated">
            <a:extLst>
              <a:ext uri="{FF2B5EF4-FFF2-40B4-BE49-F238E27FC236}">
                <a16:creationId xmlns:a16="http://schemas.microsoft.com/office/drawing/2014/main" id="{39BF4DE0-2E1C-4565-87A3-56A2EA2D2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42025"/>
            <a:ext cx="3363947" cy="3445568"/>
          </a:xfrm>
          <a:prstGeom prst="rect">
            <a:avLst/>
          </a:prstGeom>
        </p:spPr>
      </p:pic>
      <p:pic>
        <p:nvPicPr>
          <p:cNvPr id="6" name="Picture 5" descr="A picture containing outdoor, outdoor object, night, night sky&#10;&#10;Description automatically generated">
            <a:extLst>
              <a:ext uri="{FF2B5EF4-FFF2-40B4-BE49-F238E27FC236}">
                <a16:creationId xmlns:a16="http://schemas.microsoft.com/office/drawing/2014/main" id="{3C42D195-E23D-4721-8BC0-6E77589142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5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556" y="2379020"/>
            <a:ext cx="3410108" cy="344556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616 (Ex: 465; Large: 151)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FCEAE-714C-C96C-DA77-8F1D2A78223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625" t="16264" r="58750" b="12963"/>
          <a:stretch/>
        </p:blipFill>
        <p:spPr>
          <a:xfrm>
            <a:off x="243791" y="2379019"/>
            <a:ext cx="4084911" cy="34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5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4A9A7D9A-584D-408C-ADB4-D2FD9FD7C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68299"/>
            <a:ext cx="3410273" cy="3446045"/>
          </a:xfrm>
          <a:prstGeom prst="rect">
            <a:avLst/>
          </a:prstGeom>
        </p:spPr>
      </p:pic>
      <p:pic>
        <p:nvPicPr>
          <p:cNvPr id="7" name="Picture 6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D4E5D19C-7B99-47E0-9CD3-AECBC59A3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63" y="2330952"/>
            <a:ext cx="3410273" cy="344604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48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285 (Ex: 184; Large: 99)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AFB650-4DB6-E16E-0107-88699A27B47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396" t="16252" r="58229" b="12655"/>
          <a:stretch/>
        </p:blipFill>
        <p:spPr>
          <a:xfrm>
            <a:off x="339981" y="2330952"/>
            <a:ext cx="4109027" cy="335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86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, night, outdoor object, night sky&#10;&#10;Description automatically generated">
            <a:extLst>
              <a:ext uri="{FF2B5EF4-FFF2-40B4-BE49-F238E27FC236}">
                <a16:creationId xmlns:a16="http://schemas.microsoft.com/office/drawing/2014/main" id="{23F47876-CAE9-4C4C-9D25-7567555D9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91" y="2333256"/>
            <a:ext cx="3363947" cy="3398927"/>
          </a:xfrm>
          <a:prstGeom prst="rect">
            <a:avLst/>
          </a:prstGeom>
        </p:spPr>
      </p:pic>
      <p:pic>
        <p:nvPicPr>
          <p:cNvPr id="7" name="Picture 6" descr="A picture containing outdoor object, night, star, dark&#10;&#10;Description automatically generated">
            <a:extLst>
              <a:ext uri="{FF2B5EF4-FFF2-40B4-BE49-F238E27FC236}">
                <a16:creationId xmlns:a16="http://schemas.microsoft.com/office/drawing/2014/main" id="{60C0DF8A-DB6A-4C14-815F-1A77CC018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17" y="2354644"/>
            <a:ext cx="3363947" cy="339892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49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883 (Ex: 599; Large: 284)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152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match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D604D-57A9-D4BC-C6FB-B106C1C4B5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71" t="17398" r="58542" b="12963"/>
          <a:stretch/>
        </p:blipFill>
        <p:spPr>
          <a:xfrm>
            <a:off x="248050" y="2329287"/>
            <a:ext cx="4288233" cy="339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1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 sky&#10;&#10;Description automatically generated">
            <a:extLst>
              <a:ext uri="{FF2B5EF4-FFF2-40B4-BE49-F238E27FC236}">
                <a16:creationId xmlns:a16="http://schemas.microsoft.com/office/drawing/2014/main" id="{FB7EEBEA-D7C1-4CA3-973E-31452F95C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1000"/>
                    </a14:imgEffect>
                    <a14:imgEffect>
                      <a14:brightnessContrast brigh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317" y="2305972"/>
            <a:ext cx="3410102" cy="3445562"/>
          </a:xfrm>
          <a:prstGeom prst="rect">
            <a:avLst/>
          </a:prstGeom>
        </p:spPr>
      </p:pic>
      <p:pic>
        <p:nvPicPr>
          <p:cNvPr id="5" name="Picture 4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785FF1E2-675B-499D-B83F-CC2103228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802" y="2305973"/>
            <a:ext cx="3410101" cy="34455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25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335 (Ex: 281; Large: 54)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186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matches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8877D-C7AF-777C-A265-23E62BC69F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521" t="18475" r="58854" b="12654"/>
          <a:stretch/>
        </p:blipFill>
        <p:spPr>
          <a:xfrm>
            <a:off x="494609" y="2403445"/>
            <a:ext cx="4035492" cy="32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A3070E85-885F-4134-9541-9FACE1FD7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4000"/>
                    </a14:imgEffect>
                    <a14:imgEffect>
                      <a14:brightnessContrast brigh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14480"/>
            <a:ext cx="3416121" cy="3451644"/>
          </a:xfrm>
          <a:prstGeom prst="rect">
            <a:avLst/>
          </a:prstGeom>
        </p:spPr>
      </p:pic>
      <p:pic>
        <p:nvPicPr>
          <p:cNvPr id="6" name="Picture 5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15726CE0-CCF1-4B08-BE7C-49BD2515C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6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06" y="2314480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26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80 (Ex: 65; Large:15)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20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lower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A8188-D66D-C5EE-E71A-EF08A32661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396" t="16116" r="58229" b="12654"/>
          <a:stretch/>
        </p:blipFill>
        <p:spPr>
          <a:xfrm>
            <a:off x="592282" y="2199856"/>
            <a:ext cx="4106337" cy="33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7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ight, dark, outdoor object, night sky&#10;&#10;Description automatically generated">
            <a:extLst>
              <a:ext uri="{FF2B5EF4-FFF2-40B4-BE49-F238E27FC236}">
                <a16:creationId xmlns:a16="http://schemas.microsoft.com/office/drawing/2014/main" id="{60032524-353F-460E-B85F-8B3206BAA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69" y="2327550"/>
            <a:ext cx="3410103" cy="3445563"/>
          </a:xfrm>
          <a:prstGeom prst="rect">
            <a:avLst/>
          </a:prstGeom>
        </p:spPr>
      </p:pic>
      <p:pic>
        <p:nvPicPr>
          <p:cNvPr id="4" name="Picture 3" descr="A picture containing night, outdoor object, star, night sky&#10;&#10;Description automatically generated">
            <a:extLst>
              <a:ext uri="{FF2B5EF4-FFF2-40B4-BE49-F238E27FC236}">
                <a16:creationId xmlns:a16="http://schemas.microsoft.com/office/drawing/2014/main" id="{8488223F-D325-4790-8F76-B41FB62BB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44" y="2333256"/>
            <a:ext cx="3410103" cy="34455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27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1456 (Ex: 859; Large: 597)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506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3CE6F1-2A61-93C8-3071-45F10B8F23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67" t="18371" r="58229" b="12801"/>
          <a:stretch/>
        </p:blipFill>
        <p:spPr>
          <a:xfrm>
            <a:off x="427740" y="2437932"/>
            <a:ext cx="4102100" cy="31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4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ar, outdoor object, night, night sky&#10;&#10;Description automatically generated">
            <a:extLst>
              <a:ext uri="{FF2B5EF4-FFF2-40B4-BE49-F238E27FC236}">
                <a16:creationId xmlns:a16="http://schemas.microsoft.com/office/drawing/2014/main" id="{4901EA51-371A-426C-A8A0-006BF9FC6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1000"/>
                    </a14:imgEffect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27549"/>
            <a:ext cx="3410104" cy="3445564"/>
          </a:xfrm>
          <a:prstGeom prst="rect">
            <a:avLst/>
          </a:prstGeom>
        </p:spPr>
      </p:pic>
      <p:pic>
        <p:nvPicPr>
          <p:cNvPr id="6" name="Picture 5" descr="A picture containing outdoor, outdoor object, star, night&#10;&#10;Description automatically generated">
            <a:extLst>
              <a:ext uri="{FF2B5EF4-FFF2-40B4-BE49-F238E27FC236}">
                <a16:creationId xmlns:a16="http://schemas.microsoft.com/office/drawing/2014/main" id="{1B0D867C-23CF-419C-B9B4-EE749FD88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21" y="2327549"/>
            <a:ext cx="3410104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28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775 (Ex: 546; Large: 229)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183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exceeds CI of stage 1 (950-1558) </a:t>
            </a:r>
          </a:p>
          <a:p>
            <a:r>
              <a:rPr lang="en-US" dirty="0"/>
              <a:t>              	             After wash count exceeds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9244D-94F8-F119-4EF7-56C7635CC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833" t="16264" r="58542" b="12963"/>
          <a:stretch/>
        </p:blipFill>
        <p:spPr>
          <a:xfrm>
            <a:off x="592282" y="2290958"/>
            <a:ext cx="4129248" cy="344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tars in space&#10;&#10;Description automatically generated with low confidence">
            <a:extLst>
              <a:ext uri="{FF2B5EF4-FFF2-40B4-BE49-F238E27FC236}">
                <a16:creationId xmlns:a16="http://schemas.microsoft.com/office/drawing/2014/main" id="{D39FFBAC-2A1E-4EE1-B737-645D48D2A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750" y="2300785"/>
            <a:ext cx="3416121" cy="3451644"/>
          </a:xfrm>
          <a:prstGeom prst="rect">
            <a:avLst/>
          </a:prstGeom>
        </p:spPr>
      </p:pic>
      <p:pic>
        <p:nvPicPr>
          <p:cNvPr id="7" name="Picture 6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665D3666-4EE6-40C9-B6DA-E1ABE8508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279655"/>
            <a:ext cx="3416121" cy="345164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29 (Prediction: Healthy)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806863" y="1684621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116 (Ex: 97; Large:19)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94673" y="5896806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count lower CI Healthy (214-263)</a:t>
            </a:r>
          </a:p>
          <a:p>
            <a:r>
              <a:rPr lang="en-US" dirty="0"/>
              <a:t>              	             After wash count match CI Healthy (24-34)	</a:t>
            </a:r>
          </a:p>
          <a:p>
            <a:r>
              <a:rPr lang="en-US" dirty="0"/>
              <a:t>Note: 0 %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3F0AC-E96A-CBE8-1AEB-99B6C10649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37" t="18405" r="58438" b="13272"/>
          <a:stretch/>
        </p:blipFill>
        <p:spPr>
          <a:xfrm>
            <a:off x="478796" y="2355495"/>
            <a:ext cx="4156765" cy="334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5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star, night, dark&#10;&#10;Description automatically generated">
            <a:extLst>
              <a:ext uri="{FF2B5EF4-FFF2-40B4-BE49-F238E27FC236}">
                <a16:creationId xmlns:a16="http://schemas.microsoft.com/office/drawing/2014/main" id="{5B713E12-7460-4080-BE82-55EB86916C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148" y="2290958"/>
            <a:ext cx="3392646" cy="3445564"/>
          </a:xfrm>
          <a:prstGeom prst="rect">
            <a:avLst/>
          </a:prstGeom>
        </p:spPr>
      </p:pic>
      <p:pic>
        <p:nvPicPr>
          <p:cNvPr id="7" name="Picture 6" descr="A picture containing outdoor, white, outdoor object, night&#10;&#10;Description automatically generated">
            <a:extLst>
              <a:ext uri="{FF2B5EF4-FFF2-40B4-BE49-F238E27FC236}">
                <a16:creationId xmlns:a16="http://schemas.microsoft.com/office/drawing/2014/main" id="{948B8027-BCD5-40F0-A033-FFFEA97FA6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361" y="2280238"/>
            <a:ext cx="3392646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30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494 (Ex: 296; Large: 198)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134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lower CI of stage 1 (950-1558) </a:t>
            </a:r>
          </a:p>
          <a:p>
            <a:r>
              <a:rPr lang="en-US" dirty="0"/>
              <a:t>              	             After wash count slightly lower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46328-2CEE-02F1-4A77-8C96E9E7E2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79" t="16264" r="58229" b="12346"/>
          <a:stretch/>
        </p:blipFill>
        <p:spPr>
          <a:xfrm>
            <a:off x="273206" y="2333256"/>
            <a:ext cx="4269328" cy="34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3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outdoor object, white, star&#10;&#10;Description automatically generated">
            <a:extLst>
              <a:ext uri="{FF2B5EF4-FFF2-40B4-BE49-F238E27FC236}">
                <a16:creationId xmlns:a16="http://schemas.microsoft.com/office/drawing/2014/main" id="{6B7A1ACE-572E-4912-AEAB-D96819380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62" y="2347878"/>
            <a:ext cx="3404264" cy="3445564"/>
          </a:xfrm>
          <a:prstGeom prst="rect">
            <a:avLst/>
          </a:prstGeom>
        </p:spPr>
      </p:pic>
      <p:pic>
        <p:nvPicPr>
          <p:cNvPr id="6" name="Picture 5" descr="A picture containing night, star, outdoor object, dark&#10;&#10;Description automatically generated">
            <a:extLst>
              <a:ext uri="{FF2B5EF4-FFF2-40B4-BE49-F238E27FC236}">
                <a16:creationId xmlns:a16="http://schemas.microsoft.com/office/drawing/2014/main" id="{D194BE8A-70DD-4DC7-8DAA-971357D7D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86" y="2333256"/>
            <a:ext cx="3404264" cy="344556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725A5F-6A04-48BA-89E3-7C4E239DAC29}"/>
              </a:ext>
            </a:extLst>
          </p:cNvPr>
          <p:cNvCxnSpPr>
            <a:cxnSpLocks/>
          </p:cNvCxnSpPr>
          <p:nvPr/>
        </p:nvCxnSpPr>
        <p:spPr>
          <a:xfrm>
            <a:off x="10286134" y="6045200"/>
            <a:ext cx="2193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BE3450-444A-48E6-BC7A-DF24D240BAB2}"/>
              </a:ext>
            </a:extLst>
          </p:cNvPr>
          <p:cNvSpPr txBox="1"/>
          <p:nvPr/>
        </p:nvSpPr>
        <p:spPr>
          <a:xfrm>
            <a:off x="10553107" y="6528394"/>
            <a:ext cx="21671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/>
              <a:t>Scale bar: 10 µm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595DFF2-05DC-4328-A093-3955A6D6DDAB}"/>
              </a:ext>
            </a:extLst>
          </p:cNvPr>
          <p:cNvSpPr txBox="1">
            <a:spLocks/>
          </p:cNvSpPr>
          <p:nvPr/>
        </p:nvSpPr>
        <p:spPr>
          <a:xfrm>
            <a:off x="427740" y="506283"/>
            <a:ext cx="11764259" cy="1006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PANORAMA of Plasma Sample 31 (Prediction: Cancer)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74B7ED-8012-4DE1-8682-21009DA6B95F}"/>
              </a:ext>
            </a:extLst>
          </p:cNvPr>
          <p:cNvSpPr txBox="1"/>
          <p:nvPr/>
        </p:nvSpPr>
        <p:spPr>
          <a:xfrm>
            <a:off x="4740656" y="1686925"/>
            <a:ext cx="3490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</a:t>
            </a:r>
          </a:p>
          <a:p>
            <a:r>
              <a:rPr lang="en-US" b="1" dirty="0"/>
              <a:t>Count: 880 (Ex: 631; Large: 249)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1EB030-E6B1-4904-84E5-EDA68E43C1B4}"/>
              </a:ext>
            </a:extLst>
          </p:cNvPr>
          <p:cNvSpPr txBox="1"/>
          <p:nvPr/>
        </p:nvSpPr>
        <p:spPr>
          <a:xfrm>
            <a:off x="8428786" y="1690794"/>
            <a:ext cx="3052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Time: 60 min wash</a:t>
            </a:r>
          </a:p>
          <a:p>
            <a:r>
              <a:rPr lang="en-US" b="1" dirty="0"/>
              <a:t>Count: 391</a:t>
            </a:r>
          </a:p>
          <a:p>
            <a:endParaRPr lang="en-US" b="1" dirty="0"/>
          </a:p>
          <a:p>
            <a:endParaRPr lang="en-US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5E8B04-E240-411D-BEB5-0BF4764A61D3}"/>
              </a:ext>
            </a:extLst>
          </p:cNvPr>
          <p:cNvCxnSpPr>
            <a:cxnSpLocks/>
          </p:cNvCxnSpPr>
          <p:nvPr/>
        </p:nvCxnSpPr>
        <p:spPr>
          <a:xfrm>
            <a:off x="7706493" y="5558866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37A9D9-239A-48A5-B3CC-454987D93E2A}"/>
              </a:ext>
            </a:extLst>
          </p:cNvPr>
          <p:cNvCxnSpPr>
            <a:cxnSpLocks/>
          </p:cNvCxnSpPr>
          <p:nvPr/>
        </p:nvCxnSpPr>
        <p:spPr>
          <a:xfrm>
            <a:off x="11312345" y="5549630"/>
            <a:ext cx="2873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9B7B814-5A11-405F-B010-8B623E6FC46C}"/>
              </a:ext>
            </a:extLst>
          </p:cNvPr>
          <p:cNvSpPr txBox="1"/>
          <p:nvPr/>
        </p:nvSpPr>
        <p:spPr>
          <a:xfrm>
            <a:off x="0" y="5892737"/>
            <a:ext cx="11078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Count: Before wash  matches CI of stage 1 (950-1558) </a:t>
            </a:r>
          </a:p>
          <a:p>
            <a:r>
              <a:rPr lang="en-US" dirty="0"/>
              <a:t>              	             After wash count match CI stage 1 (151-370) 	</a:t>
            </a:r>
          </a:p>
          <a:p>
            <a:r>
              <a:rPr lang="en-US" dirty="0"/>
              <a:t>Note:  0% response to miRNA-21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F2A58-90FF-6454-9A43-799BE816C8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63" t="16264" r="58333" b="13272"/>
          <a:stretch/>
        </p:blipFill>
        <p:spPr>
          <a:xfrm>
            <a:off x="277835" y="2333256"/>
            <a:ext cx="4295895" cy="339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2023</Words>
  <Application>Microsoft Office PowerPoint</Application>
  <PresentationFormat>Widescreen</PresentationFormat>
  <Paragraphs>270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Sadman Mallick</dc:creator>
  <cp:lastModifiedBy>Sadman Mallick</cp:lastModifiedBy>
  <cp:revision>2</cp:revision>
  <dcterms:created xsi:type="dcterms:W3CDTF">2024-02-25T22:33:06Z</dcterms:created>
  <dcterms:modified xsi:type="dcterms:W3CDTF">2024-02-25T22:37:22Z</dcterms:modified>
</cp:coreProperties>
</file>